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1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437" r:id="rId3"/>
    <p:sldId id="450" r:id="rId4"/>
    <p:sldId id="451" r:id="rId5"/>
    <p:sldId id="452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E1B10B-2A76-4F2E-A58F-2798BD9F8142}">
          <p14:sldIdLst>
            <p14:sldId id="256"/>
            <p14:sldId id="437"/>
            <p14:sldId id="450"/>
            <p14:sldId id="451"/>
            <p14:sldId id="452"/>
          </p14:sldIdLst>
        </p14:section>
        <p14:section name="Untitled Section" id="{034719E0-9609-4B12-8514-095441BDE95D}">
          <p14:sldIdLst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67318" autoAdjust="0"/>
  </p:normalViewPr>
  <p:slideViewPr>
    <p:cSldViewPr>
      <p:cViewPr varScale="1">
        <p:scale>
          <a:sx n="74" d="100"/>
          <a:sy n="74" d="100"/>
        </p:scale>
        <p:origin x="126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316B5C-3393-49F2-A4E4-5BCDB1D1665D}" type="datetimeFigureOut">
              <a:rPr lang="en-US" smtClean="0"/>
              <a:t>01-Oct-23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685C1-2FA6-4576-86BB-7D54E372D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9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685C1-2FA6-4576-86BB-7D54E372D01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50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6246B-8D68-4203-9564-CACB3B86F80F}" type="datetime1">
              <a:rPr lang="en-US" smtClean="0"/>
              <a:t>01-Oct-23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579F9-5EEE-4B58-B566-DF0E9F5BBF08}" type="datetime1">
              <a:rPr lang="en-US" smtClean="0"/>
              <a:t>01-Oct-23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4EB6C-3F42-4923-8DBE-46FCDB15FDD0}" type="datetime1">
              <a:rPr lang="en-US" smtClean="0"/>
              <a:t>01-Oct-23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E39C-9FDF-48B0-A839-CEA2A9916E70}" type="datetime1">
              <a:rPr lang="en-US" smtClean="0"/>
              <a:t>01-Oct-23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98255-1086-42E1-B8C2-E12713EB435A}" type="datetime1">
              <a:rPr lang="en-US" smtClean="0"/>
              <a:t>01-Oct-23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E2EB7-FADA-460E-A7E7-D086FAFBC63B}" type="datetime1">
              <a:rPr lang="en-US" smtClean="0"/>
              <a:t>01-Oct-23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C8D85-32B6-41AC-B4D8-74243A640E3D}" type="datetime1">
              <a:rPr lang="en-US" smtClean="0"/>
              <a:t>01-Oct-23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91E4-5C8A-4254-BDFB-E08904317180}" type="datetime1">
              <a:rPr lang="en-US" smtClean="0"/>
              <a:t>01-Oct-23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4F03D-5B5C-4B35-9FA6-018A959079B3}" type="datetime1">
              <a:rPr lang="en-US" smtClean="0"/>
              <a:t>01-Oct-23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4446C-78A1-4EB2-8D88-CDA95B91E019}" type="datetime1">
              <a:rPr lang="en-US" smtClean="0"/>
              <a:t>01-Oct-23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3D0C-B8DE-4D73-BE3C-95E3A4A17A8F}" type="datetime1">
              <a:rPr lang="en-US" smtClean="0"/>
              <a:t>01-Oct-23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B9B75-D8FD-4ACD-B0DD-9FE4A3F878D0}" type="datetime1">
              <a:rPr lang="en-US" smtClean="0"/>
              <a:t>01-Oct-23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1.wav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5714999"/>
          </a:xfrm>
        </p:spPr>
        <p:txBody>
          <a:bodyPr/>
          <a:lstStyle/>
          <a:p>
            <a:r>
              <a:rPr lang="en-US" b="1" dirty="0" smtClean="0"/>
              <a:t>DR SNSRCAS, CBE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/>
              <a:t>Human Centered Design Thinking </a:t>
            </a:r>
            <a:r>
              <a:rPr lang="en-US" b="1" dirty="0" smtClean="0"/>
              <a:t>Fundamentals</a:t>
            </a:r>
            <a:br>
              <a:rPr lang="en-US" b="1" dirty="0" smtClean="0"/>
            </a:br>
            <a:r>
              <a:rPr lang="en-US" b="1" dirty="0" smtClean="0"/>
              <a:t>21PCA204</a:t>
            </a:r>
            <a:r>
              <a:rPr lang="en-US" b="1" dirty="0" smtClean="0">
                <a:solidFill>
                  <a:srgbClr val="00B050"/>
                </a:solidFill>
              </a:rPr>
              <a:t/>
            </a:r>
            <a:br>
              <a:rPr lang="en-US" b="1" dirty="0" smtClean="0">
                <a:solidFill>
                  <a:srgbClr val="00B05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I MCA  ODD SEM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UNIT II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dirty="0"/>
              <a:t>Heuristic Evaluations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3" name="Google Shape;1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200" y="431118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Dr.SNS Rajalakshmi College of Arts and Scienc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653" y="30404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F00B3-77C8-4ADC-8A81-51596630359A}" type="datetime1">
              <a:rPr lang="en-US" smtClean="0"/>
              <a:t>01-Oct-23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7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8507">
        <p:split orient="vert"/>
      </p:transition>
    </mc:Choice>
    <mc:Fallback xmlns="">
      <p:transition spd="slow" advTm="1850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>
                <a:solidFill>
                  <a:srgbClr val="92D050"/>
                </a:solidFill>
              </a:rPr>
              <a:t>	</a:t>
            </a:r>
            <a:r>
              <a:rPr lang="en-US" dirty="0"/>
              <a:t>Heuristic Evaluations</a:t>
            </a:r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Once you have a working prototype, a heuristic evaluation (or usability review)</a:t>
            </a:r>
          </a:p>
          <a:p>
            <a:r>
              <a:rPr lang="en-US" dirty="0"/>
              <a:t>can be a low-cost method of checking your early iterations against usability best</a:t>
            </a:r>
          </a:p>
          <a:p>
            <a:r>
              <a:rPr lang="en-US" dirty="0"/>
              <a:t>practices. Heuristic evaluations are also helpful for competitive benchmarking since</a:t>
            </a:r>
          </a:p>
          <a:p>
            <a:r>
              <a:rPr lang="en-US" dirty="0"/>
              <a:t>you can compare competitors against the same criteria.</a:t>
            </a:r>
            <a:endParaRPr lang="en-US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01-Oct-23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9400" y="2943430"/>
            <a:ext cx="40767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592078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>
                <a:solidFill>
                  <a:srgbClr val="92D050"/>
                </a:solidFill>
              </a:rPr>
              <a:t>	</a:t>
            </a:r>
            <a:r>
              <a:rPr lang="en-US" dirty="0"/>
              <a:t>Heuristic Evaluations</a:t>
            </a:r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According to Neil Turner, founder of UX For The Masses, heuristic reviews can</a:t>
            </a:r>
          </a:p>
          <a:p>
            <a:r>
              <a:rPr lang="en-US" dirty="0"/>
              <a:t>be carried out by non-UX folks provided they follow a set of guidelines. While</a:t>
            </a:r>
          </a:p>
          <a:p>
            <a:r>
              <a:rPr lang="en-US" dirty="0"/>
              <a:t>they’re cheap and usually only require a day or two, they don’t actually tell you the</a:t>
            </a:r>
          </a:p>
          <a:p>
            <a:r>
              <a:rPr lang="en-US" dirty="0"/>
              <a:t>usability of a system (since you’re not testing with real users) and may suffer from</a:t>
            </a:r>
          </a:p>
          <a:p>
            <a:r>
              <a:rPr lang="en-US" dirty="0"/>
              <a:t>inconsistency and subjectivity (since they’re carried out by different people). That</a:t>
            </a:r>
          </a:p>
          <a:p>
            <a:r>
              <a:rPr lang="en-US" dirty="0"/>
              <a:t>being said, they are a still a great reality check since you’ll be able to catch glaring</a:t>
            </a:r>
          </a:p>
          <a:p>
            <a:r>
              <a:rPr lang="en-US" dirty="0"/>
              <a:t>UX violations. We’ve summarized a scenario-based approach:</a:t>
            </a:r>
            <a:endParaRPr lang="en-US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01-Oct-23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505028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>
                <a:solidFill>
                  <a:srgbClr val="92D050"/>
                </a:solidFill>
              </a:rPr>
              <a:t>	</a:t>
            </a:r>
            <a:r>
              <a:rPr lang="en-US" dirty="0"/>
              <a:t>Heuristic Evaluations</a:t>
            </a:r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Define your usability review scenarios — Define common and important</a:t>
            </a:r>
          </a:p>
          <a:p>
            <a:r>
              <a:rPr lang="en-US" dirty="0"/>
              <a:t>user tasks. Who uses the product, and is this the first time? What task are they</a:t>
            </a:r>
          </a:p>
          <a:p>
            <a:r>
              <a:rPr lang="en-US" dirty="0"/>
              <a:t>trying to complete, and what is their goal? For example, when evaluating a</a:t>
            </a:r>
          </a:p>
          <a:p>
            <a:r>
              <a:rPr lang="en-US" dirty="0"/>
              <a:t>laptop, you would look at scenarios like sending email and watching movies.</a:t>
            </a:r>
          </a:p>
          <a:p>
            <a:r>
              <a:rPr lang="en-US" dirty="0"/>
              <a:t>• Walk through each scenario — Now that each scenario is defined, you need</a:t>
            </a:r>
          </a:p>
          <a:p>
            <a:r>
              <a:rPr lang="en-US" dirty="0"/>
              <a:t>to walk through the steps to achieving user goals. Can they see how to do it?</a:t>
            </a:r>
          </a:p>
          <a:p>
            <a:r>
              <a:rPr lang="en-US" dirty="0"/>
              <a:t>And how will they know if their action was correct? Walk through each scenario</a:t>
            </a:r>
          </a:p>
          <a:p>
            <a:r>
              <a:rPr lang="en-US" dirty="0"/>
              <a:t>until you think the user achieved their goal or gave up</a:t>
            </a:r>
            <a:r>
              <a:rPr lang="en-US" dirty="0" smtClean="0"/>
              <a:t>.</a:t>
            </a:r>
          </a:p>
          <a:p>
            <a:r>
              <a:rPr lang="en-US" dirty="0"/>
              <a:t>Complete a heuristic review scorecard — Use a template such as this</a:t>
            </a:r>
          </a:p>
          <a:p>
            <a:r>
              <a:rPr lang="en-US" dirty="0"/>
              <a:t>45-point checklist. It’s best to have 3-5 people do this. Remember that a high</a:t>
            </a:r>
          </a:p>
          <a:p>
            <a:r>
              <a:rPr lang="en-US" dirty="0"/>
              <a:t>score doesn’t mean your product is actually usable, only that it should be</a:t>
            </a:r>
          </a:p>
          <a:p>
            <a:r>
              <a:rPr lang="en-US" dirty="0"/>
              <a:t>usable.</a:t>
            </a:r>
          </a:p>
          <a:p>
            <a:r>
              <a:rPr lang="en-US" dirty="0"/>
              <a:t>Oracle uses a streamlined 10-point list of heuristics gauging everything from</a:t>
            </a:r>
          </a:p>
          <a:p>
            <a:r>
              <a:rPr lang="en-US" dirty="0"/>
              <a:t>application complexity to frequency and helpfulness of error messages. Usability</a:t>
            </a:r>
          </a:p>
          <a:p>
            <a:r>
              <a:rPr lang="en-US" dirty="0"/>
              <a:t>issues are categorized as either ”low”, ”medium”, or ”high” severity with supporting</a:t>
            </a:r>
          </a:p>
          <a:p>
            <a:r>
              <a:rPr lang="en-US" dirty="0"/>
              <a:t>notes. The team then isolates the top 10 most important issues for immediate fixing.</a:t>
            </a:r>
          </a:p>
          <a:p>
            <a:r>
              <a:rPr lang="en-US" dirty="0"/>
              <a:t>If you’re curious about what a full heuristic report may look like, check out this full</a:t>
            </a:r>
          </a:p>
          <a:p>
            <a:r>
              <a:rPr lang="en-US" dirty="0"/>
              <a:t>heuristic evaluation of Apple iTunes.</a:t>
            </a:r>
            <a:endParaRPr lang="en-US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01-Oct-23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002115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>
                <a:solidFill>
                  <a:srgbClr val="92D050"/>
                </a:solidFill>
              </a:rPr>
              <a:t>	</a:t>
            </a:r>
            <a:r>
              <a:rPr lang="en-US" dirty="0"/>
              <a:t>Heuristic Evaluations</a:t>
            </a:r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Define your usability review scenarios — Define common and important</a:t>
            </a:r>
          </a:p>
          <a:p>
            <a:r>
              <a:rPr lang="en-US" dirty="0"/>
              <a:t>user tasks. Who uses the product, and is this the first time? What task are they</a:t>
            </a:r>
          </a:p>
          <a:p>
            <a:r>
              <a:rPr lang="en-US" dirty="0"/>
              <a:t>trying to complete, and what is their goal? For example, when evaluating a</a:t>
            </a:r>
          </a:p>
          <a:p>
            <a:r>
              <a:rPr lang="en-US" dirty="0"/>
              <a:t>laptop, you would look at scenarios like sending email and watching movies.</a:t>
            </a:r>
          </a:p>
          <a:p>
            <a:r>
              <a:rPr lang="en-US" dirty="0"/>
              <a:t>• Walk through each scenario — Now that each scenario is defined, you need</a:t>
            </a:r>
          </a:p>
          <a:p>
            <a:r>
              <a:rPr lang="en-US" dirty="0"/>
              <a:t>to walk through the steps to achieving user goals. Can they see how to do it?</a:t>
            </a:r>
          </a:p>
          <a:p>
            <a:r>
              <a:rPr lang="en-US" dirty="0"/>
              <a:t>And how will they know if their action was correct? Walk through each scenario</a:t>
            </a:r>
          </a:p>
          <a:p>
            <a:r>
              <a:rPr lang="en-US" dirty="0"/>
              <a:t>until you think the user achieved their goal or gave up</a:t>
            </a:r>
            <a:r>
              <a:rPr lang="en-US" dirty="0" smtClean="0"/>
              <a:t>.</a:t>
            </a:r>
          </a:p>
          <a:p>
            <a:r>
              <a:rPr lang="en-US" dirty="0"/>
              <a:t>Complete a heuristic review scorecard — Use a template such as this</a:t>
            </a:r>
          </a:p>
          <a:p>
            <a:r>
              <a:rPr lang="en-US" dirty="0"/>
              <a:t>45-point checklist. It’s best to have 3-5 people do this. Remember that a high</a:t>
            </a:r>
          </a:p>
          <a:p>
            <a:r>
              <a:rPr lang="en-US" dirty="0"/>
              <a:t>score doesn’t mean your product is actually usable, only that it should be</a:t>
            </a:r>
          </a:p>
          <a:p>
            <a:r>
              <a:rPr lang="en-US" dirty="0"/>
              <a:t>usable.</a:t>
            </a:r>
          </a:p>
          <a:p>
            <a:r>
              <a:rPr lang="en-US" dirty="0"/>
              <a:t>Oracle uses a streamlined 10-point list of heuristics gauging everything from</a:t>
            </a:r>
          </a:p>
          <a:p>
            <a:r>
              <a:rPr lang="en-US" dirty="0"/>
              <a:t>application complexity to frequency and helpfulness of error messages. Usability</a:t>
            </a:r>
          </a:p>
          <a:p>
            <a:r>
              <a:rPr lang="en-US" dirty="0"/>
              <a:t>issues are categorized as either ”low”, ”medium”, or ”high” severity with supporting</a:t>
            </a:r>
          </a:p>
          <a:p>
            <a:r>
              <a:rPr lang="en-US" dirty="0"/>
              <a:t>notes. The team then isolates the top 10 most important issues for immediate fixing.</a:t>
            </a:r>
          </a:p>
          <a:p>
            <a:r>
              <a:rPr lang="en-US" dirty="0"/>
              <a:t>If you’re curious about what a full heuristic report may look like, check out this full</a:t>
            </a:r>
          </a:p>
          <a:p>
            <a:r>
              <a:rPr lang="en-US" dirty="0"/>
              <a:t>heuristic evaluation of Apple iTunes.</a:t>
            </a:r>
            <a:endParaRPr lang="en-US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01-Oct-23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80519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</a:t>
            </a:r>
            <a:r>
              <a:rPr lang="en-US" sz="6000" dirty="0" smtClean="0">
                <a:solidFill>
                  <a:srgbClr val="FF0000"/>
                </a:solidFill>
                <a:latin typeface="Algerian" pitchFamily="82" charset="0"/>
              </a:rPr>
              <a:t>THANK YOU</a:t>
            </a:r>
            <a:endParaRPr lang="en-US" sz="60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2B472-122B-4BD8-856E-FB674B8BAEC4}" type="datetime1">
              <a:rPr lang="en-US" smtClean="0"/>
              <a:t>01-Oct-23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37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700">
        <p:split orient="vert"/>
        <p:sndAc>
          <p:stSnd>
            <p:snd r:embed="rId5" name="arrow.wav"/>
          </p:stSnd>
        </p:sndAc>
      </p:transition>
    </mc:Choice>
    <mc:Fallback xmlns="">
      <p:transition spd="slow" advTm="7700">
        <p:split orient="vert"/>
        <p:sndAc>
          <p:stSnd>
            <p:snd r:embed="rId7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705</Words>
  <Application>Microsoft Office PowerPoint</Application>
  <PresentationFormat>On-screen Show (4:3)</PresentationFormat>
  <Paragraphs>68</Paragraphs>
  <Slides>6</Slides>
  <Notes>1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Algerian</vt:lpstr>
      <vt:lpstr>Arial</vt:lpstr>
      <vt:lpstr>Calibri</vt:lpstr>
      <vt:lpstr>Times New Roman</vt:lpstr>
      <vt:lpstr>Office Theme</vt:lpstr>
      <vt:lpstr>DR SNSRCAS, CBE Human Centered Design Thinking Fundamentals 21PCA204 I MCA  ODD SEM UNIT II Heuristic Evaluations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 SNSRCAS, CBE MULTIMEDIA SYSTEM  UNIT I  WHAT IS MM SYSTEM</dc:title>
  <dc:creator>DELL 2021</dc:creator>
  <cp:lastModifiedBy>DELL 2021</cp:lastModifiedBy>
  <cp:revision>225</cp:revision>
  <dcterms:created xsi:type="dcterms:W3CDTF">2006-08-16T00:00:00Z</dcterms:created>
  <dcterms:modified xsi:type="dcterms:W3CDTF">2023-10-01T03:59:07Z</dcterms:modified>
</cp:coreProperties>
</file>